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56"/>
  </p:notesMasterIdLst>
  <p:sldIdLst>
    <p:sldId id="264" r:id="rId2"/>
    <p:sldId id="345" r:id="rId3"/>
    <p:sldId id="346" r:id="rId4"/>
    <p:sldId id="266" r:id="rId5"/>
    <p:sldId id="268" r:id="rId6"/>
    <p:sldId id="269" r:id="rId7"/>
    <p:sldId id="271" r:id="rId8"/>
    <p:sldId id="272" r:id="rId9"/>
    <p:sldId id="273" r:id="rId10"/>
    <p:sldId id="274" r:id="rId11"/>
    <p:sldId id="278" r:id="rId12"/>
    <p:sldId id="350" r:id="rId13"/>
    <p:sldId id="280" r:id="rId14"/>
    <p:sldId id="287" r:id="rId15"/>
    <p:sldId id="283" r:id="rId16"/>
    <p:sldId id="284" r:id="rId17"/>
    <p:sldId id="289" r:id="rId18"/>
    <p:sldId id="290" r:id="rId19"/>
    <p:sldId id="291" r:id="rId20"/>
    <p:sldId id="292" r:id="rId21"/>
    <p:sldId id="348" r:id="rId22"/>
    <p:sldId id="293" r:id="rId23"/>
    <p:sldId id="294" r:id="rId24"/>
    <p:sldId id="295" r:id="rId25"/>
    <p:sldId id="288" r:id="rId26"/>
    <p:sldId id="298" r:id="rId27"/>
    <p:sldId id="300" r:id="rId28"/>
    <p:sldId id="301" r:id="rId29"/>
    <p:sldId id="351" r:id="rId30"/>
    <p:sldId id="304" r:id="rId31"/>
    <p:sldId id="305" r:id="rId32"/>
    <p:sldId id="347" r:id="rId33"/>
    <p:sldId id="267" r:id="rId34"/>
    <p:sldId id="306" r:id="rId35"/>
    <p:sldId id="309" r:id="rId36"/>
    <p:sldId id="324" r:id="rId37"/>
    <p:sldId id="310" r:id="rId38"/>
    <p:sldId id="311" r:id="rId39"/>
    <p:sldId id="314" r:id="rId40"/>
    <p:sldId id="316" r:id="rId41"/>
    <p:sldId id="328" r:id="rId42"/>
    <p:sldId id="323" r:id="rId43"/>
    <p:sldId id="333" r:id="rId44"/>
    <p:sldId id="334" r:id="rId45"/>
    <p:sldId id="322" r:id="rId46"/>
    <p:sldId id="327" r:id="rId47"/>
    <p:sldId id="325" r:id="rId48"/>
    <p:sldId id="349" r:id="rId49"/>
    <p:sldId id="335" r:id="rId50"/>
    <p:sldId id="336" r:id="rId51"/>
    <p:sldId id="275" r:id="rId52"/>
    <p:sldId id="339" r:id="rId53"/>
    <p:sldId id="341" r:id="rId54"/>
    <p:sldId id="352" r:id="rId55"/>
  </p:sldIdLst>
  <p:sldSz cx="9144000" cy="6858000" type="screen4x3"/>
  <p:notesSz cx="6858000" cy="931386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EFF"/>
    <a:srgbClr val="00B0EE"/>
    <a:srgbClr val="EC7A2C"/>
    <a:srgbClr val="FFCD2F"/>
    <a:srgbClr val="365422"/>
    <a:srgbClr val="283315"/>
    <a:srgbClr val="465723"/>
    <a:srgbClr val="32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9" autoAdjust="0"/>
    <p:restoredTop sz="96120" autoAdjust="0"/>
  </p:normalViewPr>
  <p:slideViewPr>
    <p:cSldViewPr>
      <p:cViewPr varScale="1">
        <p:scale>
          <a:sx n="105" d="100"/>
          <a:sy n="105" d="100"/>
        </p:scale>
        <p:origin x="11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6C36AF-2852-CE6A-03B5-C9DFF54551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F99345-7612-02B6-0F88-7FCE199D18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2EF546-9B65-48EC-A535-409351C8175F}" type="datetimeFigureOut">
              <a:rPr lang="fr-CA"/>
              <a:pPr>
                <a:defRPr/>
              </a:pPr>
              <a:t>2023-05-31</a:t>
            </a:fld>
            <a:endParaRPr lang="fr-CA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5E187655-5BCF-9EF4-D521-67BA8B1FAB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87BCADCE-437A-AE7F-0B27-8CA3DBC0A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A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079DCF-7336-9663-188E-EDC255F72F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990466-5F17-F12D-27D5-2ACDD699AC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D31AC2-50F8-4002-91C5-12707E647B6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>
            <a:extLst>
              <a:ext uri="{FF2B5EF4-FFF2-40B4-BE49-F238E27FC236}">
                <a16:creationId xmlns:a16="http://schemas.microsoft.com/office/drawing/2014/main" id="{C52718FD-8C18-5949-1ED2-E8CC13287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ce réservé des notes 2">
            <a:extLst>
              <a:ext uri="{FF2B5EF4-FFF2-40B4-BE49-F238E27FC236}">
                <a16:creationId xmlns:a16="http://schemas.microsoft.com/office/drawing/2014/main" id="{CC3152A7-96D4-FC56-121F-5A923F074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58372" name="Espace réservé du numéro de diapositive 3">
            <a:extLst>
              <a:ext uri="{FF2B5EF4-FFF2-40B4-BE49-F238E27FC236}">
                <a16:creationId xmlns:a16="http://schemas.microsoft.com/office/drawing/2014/main" id="{B4331797-1B15-4A20-A44C-57D8D8E685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84EAE7-D10D-4274-BE34-2C50F42B099E}" type="slidenum">
              <a:rPr lang="fr-CA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fr-CA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92D810-D340-E09E-948A-220D4F88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8FA162-7202-783C-5897-6998CDC6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F19092-C5B9-F316-7092-DD32C3B5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AF890-3338-4FAD-BAFF-07F209FFA5E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3654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D1C3F-E8F2-9A83-9FBE-DB87516C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C4A538-3FF8-9E3C-46ED-E7082D57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7E1238-9B52-CC0E-2058-F59FD706F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43443-AC81-42F2-B5A1-9C1E8E354DB5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08153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5F03BC-18E0-41C6-B3EE-E18D6ED1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53EEA0-3E08-EC1A-B577-88A4DEF6E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64BDDA-1B3E-1FFF-81F7-DE26B91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54DEF-3671-4DC0-BAC9-9FBD0D5D69A4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39719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8BDFD8-6346-CF52-F501-A593FB60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06F071-9195-4889-B026-6ECBB90C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E0C1E8-A467-9896-F7AC-C4A4FADE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5303-FABE-444E-982E-801B27AF5808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04663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50D35F-5ABD-B86C-9AB1-3FBB2696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7BA270-BFC4-117E-E0C1-E6C7D1D6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D9D9B-9013-2815-373B-5B31A63F2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18EE9-DFBF-4F80-9A73-A861BDA4A34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28953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C6B4790-C488-BFA6-055E-6353D434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98F74F-7541-B312-21D2-EDC907E18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53F2EF0-F1C1-6F91-7B67-B752C8AB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3D75D-B03B-4BD8-9D7A-7825778E9FF9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110296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A7B2C9EB-36A2-1F65-C60E-1ED28C92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F64A52D-D73D-9365-4EF3-06AD52F3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3B97CB5-AFBA-5FF7-BF3E-73C739B0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94F1-F816-4C52-A553-F8BD79C23219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3293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45B96750-77A8-640A-F800-74B41127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CC6A993-D463-212F-412B-F6D47834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192AF35B-B9FB-2567-4A86-B053B50F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5348B-A5A1-4EA6-B241-1AE50806619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792401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E676C862-5D57-0560-9718-FCA2A493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829681E-CB0C-6829-12A8-320FE99B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3658693-68BE-DFC6-D369-58FA66C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09F6-6176-4B2B-AE71-F1FF6D4D8E4B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46687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12675D2-3AE8-7762-0E09-BE491F7D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010B2B1-D619-9F8E-CFFE-BC2A5E00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C3FFA10-D2BC-6503-87E1-79126FD8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5E45E-D584-4DF1-867F-A9B3C1A63877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8188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2832973-2D75-1914-7AFF-539E44A0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FF93171-CFB5-D226-FC8D-B1C40C23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8330820-3820-B2CF-5CA0-EAECDFAA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25174-942B-4D52-82A4-9EFA44C3CB44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4435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E59F0660-4E41-6587-2736-AFEB383E3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fr-CA" altLang="fr-FR"/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E369E92B-97B5-823C-10BA-D4F834A09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CA" alt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1B66BA-BED6-FD1A-90DC-FA38EF5A3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1D73C5-2612-C128-FEE0-4CC6329C4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D52A16-6480-2388-56AE-9528CD8A0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6284E3-8163-4C15-9595-8F71B3CACA7B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55000">
              <a:srgbClr val="DEEBF7"/>
            </a:gs>
            <a:gs pos="98000">
              <a:srgbClr val="C7D9EC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F867673-F6E0-AD77-7332-1924ACC2D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663825"/>
            <a:ext cx="5984875" cy="7651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fr-CA" altLang="fr-FR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075" name="Image 5">
            <a:extLst>
              <a:ext uri="{FF2B5EF4-FFF2-40B4-BE49-F238E27FC236}">
                <a16:creationId xmlns:a16="http://schemas.microsoft.com/office/drawing/2014/main" id="{BC5C4D07-6882-0779-1D03-D019BDBB4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42988"/>
            <a:ext cx="4054475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B3378F12-6602-EA93-04C4-D082D6786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188640"/>
            <a:ext cx="5759450" cy="765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CA" altLang="fr-FR" sz="4000" b="1" dirty="0">
                <a:solidFill>
                  <a:srgbClr val="C00000"/>
                </a:solidFill>
                <a:effectLst>
                  <a:outerShdw blurRad="88900" dist="63500" dir="2700000" algn="tl">
                    <a:schemeClr val="accent5">
                      <a:lumMod val="60000"/>
                      <a:lumOff val="40000"/>
                      <a:alpha val="43000"/>
                    </a:schemeClr>
                  </a:outerShdw>
                </a:effectLst>
                <a:latin typeface="Arial" panose="020B0604020202020204" pitchFamily="34" charset="0"/>
              </a:rPr>
              <a:t>Suzanne et son sentier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D88332-EAC3-9875-D5D9-A1EAEADFD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129" y="5462530"/>
            <a:ext cx="3149160" cy="765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CA" altLang="fr-FR" sz="2400" b="1" dirty="0">
                <a:solidFill>
                  <a:srgbClr val="C00000"/>
                </a:solidFill>
                <a:effectLst>
                  <a:outerShdw blurRad="88900" dist="76200" dir="2700000" algn="tl">
                    <a:schemeClr val="accent5">
                      <a:lumMod val="75000"/>
                      <a:alpha val="43000"/>
                    </a:schemeClr>
                  </a:outerShdw>
                </a:effectLst>
                <a:latin typeface="Arial" panose="020B0604020202020204" pitchFamily="34" charset="0"/>
              </a:rPr>
              <a:t>Suzanne St-Gelais</a:t>
            </a:r>
            <a:endParaRPr lang="fr-CA" altLang="fr-FR" sz="2400" b="1" dirty="0">
              <a:solidFill>
                <a:srgbClr val="C00000"/>
              </a:solidFill>
              <a:effectLst>
                <a:outerShdw blurRad="88900" dist="762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173C4-CAA5-E9F2-310F-421D6AEE3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2036" y="5933182"/>
            <a:ext cx="2004768" cy="765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CA" altLang="fr-FR" sz="2000" b="1" dirty="0">
                <a:solidFill>
                  <a:srgbClr val="C00000"/>
                </a:solidFill>
                <a:effectLst>
                  <a:outerShdw blurRad="88900" dist="76200" dir="2700000" algn="tl">
                    <a:schemeClr val="accent5">
                      <a:lumMod val="75000"/>
                      <a:alpha val="43000"/>
                    </a:schemeClr>
                  </a:outerShdw>
                </a:effectLst>
                <a:latin typeface="Arial" panose="020B0604020202020204" pitchFamily="34" charset="0"/>
              </a:rPr>
              <a:t>Le 25 mai 2023</a:t>
            </a:r>
            <a:endParaRPr lang="fr-CA" altLang="fr-FR" sz="2000" b="1" dirty="0">
              <a:solidFill>
                <a:srgbClr val="C00000"/>
              </a:solidFill>
              <a:effectLst>
                <a:outerShdw blurRad="88900" dist="762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93A10-1CE6-6106-5C68-A1C40B6718E4}"/>
              </a:ext>
            </a:extLst>
          </p:cNvPr>
          <p:cNvSpPr/>
          <p:nvPr/>
        </p:nvSpPr>
        <p:spPr>
          <a:xfrm>
            <a:off x="4459487" y="1789369"/>
            <a:ext cx="4162963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</a:rPr>
              <a:t>Sentier thématique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</a:rPr>
              <a:t>Oh Henry</a:t>
            </a:r>
            <a:endParaRPr lang="fr-CA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2" descr="Une image contenant neige, arbre, plein air, couvert&#10;&#10;Description générée automatiquement">
            <a:extLst>
              <a:ext uri="{FF2B5EF4-FFF2-40B4-BE49-F238E27FC236}">
                <a16:creationId xmlns:a16="http://schemas.microsoft.com/office/drawing/2014/main" id="{1AB1EE8E-4C00-A614-699E-0FDF194D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8306">
            <a:off x="277813" y="1022350"/>
            <a:ext cx="3998912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 4" descr="Une image contenant neige, arbre, plein air, couvert&#10;&#10;Description générée automatiquement">
            <a:extLst>
              <a:ext uri="{FF2B5EF4-FFF2-40B4-BE49-F238E27FC236}">
                <a16:creationId xmlns:a16="http://schemas.microsoft.com/office/drawing/2014/main" id="{52247840-1BED-1CBE-67C5-166D1EC4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056">
            <a:off x="4662488" y="996950"/>
            <a:ext cx="4132262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50E1BA-FA18-25ED-986F-9CD1288DD6D5}"/>
              </a:ext>
            </a:extLst>
          </p:cNvPr>
          <p:cNvSpPr/>
          <p:nvPr/>
        </p:nvSpPr>
        <p:spPr>
          <a:xfrm>
            <a:off x="634063" y="105535"/>
            <a:ext cx="75158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La belle vie !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7DCAF8-5149-309B-13A4-3BBC4A3E888C}"/>
              </a:ext>
            </a:extLst>
          </p:cNvPr>
          <p:cNvSpPr/>
          <p:nvPr/>
        </p:nvSpPr>
        <p:spPr>
          <a:xfrm rot="21139642">
            <a:off x="42373" y="502132"/>
            <a:ext cx="4803437" cy="10356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Merci Claude Paquet de St-Luc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13315" name="Image 5" descr="Une image contenant neige, plein air, rose&#10;&#10;Description générée automatiquement">
            <a:extLst>
              <a:ext uri="{FF2B5EF4-FFF2-40B4-BE49-F238E27FC236}">
                <a16:creationId xmlns:a16="http://schemas.microsoft.com/office/drawing/2014/main" id="{7EEE704A-82D0-F6F7-77A6-F76C44D4C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781">
            <a:off x="4689475" y="762000"/>
            <a:ext cx="415925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Image 2" descr="Une image contenant neige, plein air, arbre, skier&#10;&#10;Description générée automatiquement">
            <a:extLst>
              <a:ext uri="{FF2B5EF4-FFF2-40B4-BE49-F238E27FC236}">
                <a16:creationId xmlns:a16="http://schemas.microsoft.com/office/drawing/2014/main" id="{974A646E-8D79-5E06-05BB-561378840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2861">
            <a:off x="220663" y="2016125"/>
            <a:ext cx="4983162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CA735D-0E25-F7A4-FC3B-C5A30A9D742E}"/>
              </a:ext>
            </a:extLst>
          </p:cNvPr>
          <p:cNvSpPr/>
          <p:nvPr/>
        </p:nvSpPr>
        <p:spPr>
          <a:xfrm>
            <a:off x="286964" y="143635"/>
            <a:ext cx="8507759" cy="94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Les enfants adorent </a:t>
            </a:r>
          </a:p>
          <a:p>
            <a:pPr algn="ctr"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« L’arbre à bonbons »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14339" name="Image 4" descr="Une image contenant neige, arbre, plein air, couvert&#10;&#10;Description générée automatiquement">
            <a:extLst>
              <a:ext uri="{FF2B5EF4-FFF2-40B4-BE49-F238E27FC236}">
                <a16:creationId xmlns:a16="http://schemas.microsoft.com/office/drawing/2014/main" id="{8E19525E-4C41-2161-DA8B-734D6EFC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089025"/>
            <a:ext cx="4183062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 6" descr="Une image contenant arbre, plein air, neige, personne&#10;&#10;Description générée automatiquement">
            <a:extLst>
              <a:ext uri="{FF2B5EF4-FFF2-40B4-BE49-F238E27FC236}">
                <a16:creationId xmlns:a16="http://schemas.microsoft.com/office/drawing/2014/main" id="{093C9DD4-3F72-28CB-F955-05EB1BE75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084263"/>
            <a:ext cx="4105275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 9">
            <a:extLst>
              <a:ext uri="{FF2B5EF4-FFF2-40B4-BE49-F238E27FC236}">
                <a16:creationId xmlns:a16="http://schemas.microsoft.com/office/drawing/2014/main" id="{936F1E73-44E4-4654-FFF9-E89C867C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0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53C501-3B35-F14C-AD00-B4B3E4E41AC0}"/>
              </a:ext>
            </a:extLst>
          </p:cNvPr>
          <p:cNvSpPr/>
          <p:nvPr/>
        </p:nvSpPr>
        <p:spPr>
          <a:xfrm>
            <a:off x="296525" y="258119"/>
            <a:ext cx="868596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St-Patrick 2022  – Fête des Irlandais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36542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15363" name="Image 2" descr="Une image contenant texte, vert&#10;&#10;Description générée automatiquement">
            <a:extLst>
              <a:ext uri="{FF2B5EF4-FFF2-40B4-BE49-F238E27FC236}">
                <a16:creationId xmlns:a16="http://schemas.microsoft.com/office/drawing/2014/main" id="{79567979-9CD0-8173-2D87-D2E8E0DF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66788"/>
            <a:ext cx="9072562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67999">
              <a:srgbClr val="CAD9EB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9BCDDF-B19F-D0B9-FD9D-033D42B205C3}"/>
              </a:ext>
            </a:extLst>
          </p:cNvPr>
          <p:cNvSpPr/>
          <p:nvPr/>
        </p:nvSpPr>
        <p:spPr>
          <a:xfrm rot="329150">
            <a:off x="5331483" y="446937"/>
            <a:ext cx="3613546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 trèfle à 4 feuilles porte chance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36542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16387" name="Image 2" descr="Une image contenant léger, vert&#10;&#10;Description générée automatiquement">
            <a:extLst>
              <a:ext uri="{FF2B5EF4-FFF2-40B4-BE49-F238E27FC236}">
                <a16:creationId xmlns:a16="http://schemas.microsoft.com/office/drawing/2014/main" id="{EA720034-040B-1A23-0CB5-6FB0D8AB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88938"/>
            <a:ext cx="457835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 6" descr="Une image contenant plante, vert, fleur, légume&#10;&#10;Description générée automatiquement">
            <a:extLst>
              <a:ext uri="{FF2B5EF4-FFF2-40B4-BE49-F238E27FC236}">
                <a16:creationId xmlns:a16="http://schemas.microsoft.com/office/drawing/2014/main" id="{97D447B3-034A-A4DB-09D7-2D75C7E4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2554288"/>
            <a:ext cx="315595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2" descr="Une image contenant neige, nature&#10;&#10;Description générée automatiquement">
            <a:extLst>
              <a:ext uri="{FF2B5EF4-FFF2-40B4-BE49-F238E27FC236}">
                <a16:creationId xmlns:a16="http://schemas.microsoft.com/office/drawing/2014/main" id="{3F2D06F6-E7BC-C30D-2624-C1FFEA6E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4025"/>
            <a:ext cx="4545013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 6" descr="Une image contenant neige&#10;&#10;Description générée automatiquement">
            <a:extLst>
              <a:ext uri="{FF2B5EF4-FFF2-40B4-BE49-F238E27FC236}">
                <a16:creationId xmlns:a16="http://schemas.microsoft.com/office/drawing/2014/main" id="{5F81CAC4-D662-0002-9306-45447543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6413">
            <a:off x="4705350" y="577850"/>
            <a:ext cx="4186238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803B0D-CACF-9384-7D4B-6F6F614BDDA1}"/>
              </a:ext>
            </a:extLst>
          </p:cNvPr>
          <p:cNvSpPr/>
          <p:nvPr/>
        </p:nvSpPr>
        <p:spPr>
          <a:xfrm rot="20815755">
            <a:off x="919020" y="4888414"/>
            <a:ext cx="3613546" cy="14973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Mon costume est plus beau que le tien !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36542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F0C3FC-5E6C-47C4-DD26-F9CFDBE956BE}"/>
              </a:ext>
            </a:extLst>
          </p:cNvPr>
          <p:cNvSpPr/>
          <p:nvPr/>
        </p:nvSpPr>
        <p:spPr>
          <a:xfrm rot="432987">
            <a:off x="6581478" y="3471711"/>
            <a:ext cx="248051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Tricheur…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36542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5CA554-83A9-E91A-A390-472B7A63F5CE}"/>
              </a:ext>
            </a:extLst>
          </p:cNvPr>
          <p:cNvSpPr/>
          <p:nvPr/>
        </p:nvSpPr>
        <p:spPr>
          <a:xfrm>
            <a:off x="1466655" y="413665"/>
            <a:ext cx="65257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La féérie du sentier…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36542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18435" name="Image 2" descr="Une image contenant arbre, décoré&#10;&#10;Description générée automatiquement">
            <a:extLst>
              <a:ext uri="{FF2B5EF4-FFF2-40B4-BE49-F238E27FC236}">
                <a16:creationId xmlns:a16="http://schemas.microsoft.com/office/drawing/2014/main" id="{7B6C8D17-458F-0095-17A0-C717F630A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223963"/>
            <a:ext cx="87630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E5F806-4A6D-608F-F084-EBE61F0014FE}"/>
              </a:ext>
            </a:extLst>
          </p:cNvPr>
          <p:cNvSpPr/>
          <p:nvPr/>
        </p:nvSpPr>
        <p:spPr>
          <a:xfrm rot="415124">
            <a:off x="4590073" y="520609"/>
            <a:ext cx="4255522" cy="10356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Des écus pour les enfants</a:t>
            </a:r>
          </a:p>
        </p:txBody>
      </p:sp>
      <p:pic>
        <p:nvPicPr>
          <p:cNvPr id="19459" name="Image 2" descr="Une image contenant arbre, neige, plein air, couvert&#10;&#10;Description générée automatiquement">
            <a:extLst>
              <a:ext uri="{FF2B5EF4-FFF2-40B4-BE49-F238E27FC236}">
                <a16:creationId xmlns:a16="http://schemas.microsoft.com/office/drawing/2014/main" id="{F825272C-110E-58C3-1565-3F0C5F56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14338"/>
            <a:ext cx="432117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 5" descr="Une image contenant arbre, neige, plein air, bois&#10;&#10;Description générée automatiquement">
            <a:extLst>
              <a:ext uri="{FF2B5EF4-FFF2-40B4-BE49-F238E27FC236}">
                <a16:creationId xmlns:a16="http://schemas.microsoft.com/office/drawing/2014/main" id="{E88C4295-4BCE-366D-5062-BCB361FC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760">
            <a:off x="4494213" y="1568450"/>
            <a:ext cx="3897312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0A5B68-40AC-E563-989F-9D0ED9A86FC4}"/>
              </a:ext>
            </a:extLst>
          </p:cNvPr>
          <p:cNvSpPr/>
          <p:nvPr/>
        </p:nvSpPr>
        <p:spPr>
          <a:xfrm>
            <a:off x="971600" y="201865"/>
            <a:ext cx="733581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KitKat ma fidèle compagne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36542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20483" name="Image 2" descr="Une image contenant vert, plein air, léger&#10;&#10;Description générée automatiquement">
            <a:extLst>
              <a:ext uri="{FF2B5EF4-FFF2-40B4-BE49-F238E27FC236}">
                <a16:creationId xmlns:a16="http://schemas.microsoft.com/office/drawing/2014/main" id="{6CD09C71-02ED-18C7-4AB6-C61F85D7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096963"/>
            <a:ext cx="4049712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 5" descr="Une image contenant léger, nuit&#10;&#10;Description générée automatiquement">
            <a:extLst>
              <a:ext uri="{FF2B5EF4-FFF2-40B4-BE49-F238E27FC236}">
                <a16:creationId xmlns:a16="http://schemas.microsoft.com/office/drawing/2014/main" id="{F66E56E8-6215-7F60-3FA0-904097F99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096963"/>
            <a:ext cx="4057650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1C1A41-AE53-437E-42AC-1878180662A1}"/>
              </a:ext>
            </a:extLst>
          </p:cNvPr>
          <p:cNvSpPr/>
          <p:nvPr/>
        </p:nvSpPr>
        <p:spPr>
          <a:xfrm rot="301156">
            <a:off x="4405658" y="565476"/>
            <a:ext cx="4610772" cy="10356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tabLst>
                <a:tab pos="2241550" algn="l"/>
              </a:tabLs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Ma cabane </a:t>
            </a:r>
          </a:p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tabLst>
                <a:tab pos="2241550" algn="l"/>
              </a:tabLs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coup de </a:t>
            </a:r>
            <a:r>
              <a:rPr lang="fr-CA" altLang="fr-FR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coeur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365422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21507" name="Image 2" descr="Une image contenant vert, arbre&#10;&#10;Description générée automatiquement">
            <a:extLst>
              <a:ext uri="{FF2B5EF4-FFF2-40B4-BE49-F238E27FC236}">
                <a16:creationId xmlns:a16="http://schemas.microsoft.com/office/drawing/2014/main" id="{32955712-59C0-72C6-249A-D9C264F8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82600"/>
            <a:ext cx="441325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age 5" descr="Une image contenant neige, plein air&#10;&#10;Description générée automatiquement">
            <a:extLst>
              <a:ext uri="{FF2B5EF4-FFF2-40B4-BE49-F238E27FC236}">
                <a16:creationId xmlns:a16="http://schemas.microsoft.com/office/drawing/2014/main" id="{347E5204-F0A6-35B2-D10D-9E1949F6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795">
            <a:off x="4813300" y="1851025"/>
            <a:ext cx="3805238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13000">
              <a:srgbClr val="EDF2F8"/>
            </a:gs>
            <a:gs pos="100000">
              <a:srgbClr val="B0C6E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8">
            <a:extLst>
              <a:ext uri="{FF2B5EF4-FFF2-40B4-BE49-F238E27FC236}">
                <a16:creationId xmlns:a16="http://schemas.microsoft.com/office/drawing/2014/main" id="{8C7826B4-2889-2BF5-B077-D65A5B7A6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1943100"/>
            <a:ext cx="4094162" cy="6080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fr-CA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Thérapie canine versus personnelle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fr-CA" altLang="fr-FR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fr-CA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Oh Henry le sauveur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fr-CA" altLang="fr-FR" sz="2400" b="1" dirty="0">
              <a:solidFill>
                <a:srgbClr val="76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0C95BE34-A4EA-7A9B-1F7E-F7B860388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663825"/>
            <a:ext cx="5984875" cy="7651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fr-CA" altLang="fr-FR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100" name="Image 4" descr="Une image contenant neige, plein air, ciel, personne&#10;&#10;Description générée automatiquement">
            <a:extLst>
              <a:ext uri="{FF2B5EF4-FFF2-40B4-BE49-F238E27FC236}">
                <a16:creationId xmlns:a16="http://schemas.microsoft.com/office/drawing/2014/main" id="{AC12E25A-D23E-FDE0-DCEF-538830C3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268413"/>
            <a:ext cx="3789363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 7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434DDBC7-C48A-6BE2-8543-8B1771943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3046413"/>
            <a:ext cx="48577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11F0FABB-2386-7157-C645-9B2270C19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705" y="311944"/>
            <a:ext cx="5759450" cy="765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CA" altLang="fr-FR" sz="4000" b="1" dirty="0">
                <a:solidFill>
                  <a:srgbClr val="C00000"/>
                </a:solidFill>
                <a:effectLst>
                  <a:outerShdw blurRad="88900" dist="63500" dir="2700000" algn="tl">
                    <a:schemeClr val="accent5">
                      <a:lumMod val="60000"/>
                      <a:lumOff val="40000"/>
                      <a:alpha val="43000"/>
                    </a:schemeClr>
                  </a:outerShdw>
                </a:effectLst>
                <a:latin typeface="Arial" panose="020B0604020202020204" pitchFamily="34" charset="0"/>
              </a:rPr>
              <a:t>Mon histoire…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2" descr="Une image contenant arbre, vert, plein air, léger&#10;&#10;Description générée automatiquement">
            <a:extLst>
              <a:ext uri="{FF2B5EF4-FFF2-40B4-BE49-F238E27FC236}">
                <a16:creationId xmlns:a16="http://schemas.microsoft.com/office/drawing/2014/main" id="{191383A2-BF24-3BE1-FF1F-92F5B256E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68300"/>
            <a:ext cx="446405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 5" descr="Une image contenant arbre&#10;&#10;Description générée automatiquement">
            <a:extLst>
              <a:ext uri="{FF2B5EF4-FFF2-40B4-BE49-F238E27FC236}">
                <a16:creationId xmlns:a16="http://schemas.microsoft.com/office/drawing/2014/main" id="{92DD7FFD-25E8-7289-F3F6-806FEE730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567">
            <a:off x="5202238" y="1576388"/>
            <a:ext cx="35433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A8E850-B569-F3F5-CB43-5EBB99D79464}"/>
              </a:ext>
            </a:extLst>
          </p:cNvPr>
          <p:cNvSpPr/>
          <p:nvPr/>
        </p:nvSpPr>
        <p:spPr>
          <a:xfrm rot="396458">
            <a:off x="4823367" y="541935"/>
            <a:ext cx="4300733" cy="10221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6542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La forêt enchantée des farfadets !</a:t>
            </a:r>
          </a:p>
        </p:txBody>
      </p:sp>
      <p:pic>
        <p:nvPicPr>
          <p:cNvPr id="22533" name="Image 4">
            <a:extLst>
              <a:ext uri="{FF2B5EF4-FFF2-40B4-BE49-F238E27FC236}">
                <a16:creationId xmlns:a16="http://schemas.microsoft.com/office/drawing/2014/main" id="{06BB0CE4-C654-EAE1-9928-28E0119B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5229225"/>
            <a:ext cx="14811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6EC5B0-317E-E8FE-397F-2FB2EDE9D60C}"/>
              </a:ext>
            </a:extLst>
          </p:cNvPr>
          <p:cNvSpPr/>
          <p:nvPr/>
        </p:nvSpPr>
        <p:spPr>
          <a:xfrm>
            <a:off x="341530" y="159981"/>
            <a:ext cx="8550950" cy="70788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Les activités de Pâques</a:t>
            </a:r>
          </a:p>
        </p:txBody>
      </p:sp>
      <p:pic>
        <p:nvPicPr>
          <p:cNvPr id="23555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360C96-3868-0584-63F7-9A56992C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806450"/>
            <a:ext cx="7007225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9C5248-F612-DAD2-98D2-53F0B4AD79EF}"/>
              </a:ext>
            </a:extLst>
          </p:cNvPr>
          <p:cNvSpPr/>
          <p:nvPr/>
        </p:nvSpPr>
        <p:spPr>
          <a:xfrm>
            <a:off x="431540" y="159981"/>
            <a:ext cx="8550950" cy="102213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Grand-maman Lapine attend les enfants</a:t>
            </a:r>
          </a:p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de la garderie</a:t>
            </a:r>
          </a:p>
        </p:txBody>
      </p:sp>
      <p:pic>
        <p:nvPicPr>
          <p:cNvPr id="24579" name="Image 2" descr="Une image contenant arbre, plein air, neige, fleur&#10;&#10;Description générée automatiquement">
            <a:extLst>
              <a:ext uri="{FF2B5EF4-FFF2-40B4-BE49-F238E27FC236}">
                <a16:creationId xmlns:a16="http://schemas.microsoft.com/office/drawing/2014/main" id="{27965A17-2CF3-2773-D5FC-25F92631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1535">
            <a:off x="238125" y="1252538"/>
            <a:ext cx="42957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 5" descr="Une image contenant neige, arbre, plein air, skier&#10;&#10;Description générée automatiquement">
            <a:extLst>
              <a:ext uri="{FF2B5EF4-FFF2-40B4-BE49-F238E27FC236}">
                <a16:creationId xmlns:a16="http://schemas.microsoft.com/office/drawing/2014/main" id="{59FBB609-1744-2675-51E2-85AEF1AC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66">
            <a:off x="4878388" y="1243013"/>
            <a:ext cx="401320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4" descr="Une image contenant arbre, plein air&#10;&#10;Description générée automatiquement">
            <a:extLst>
              <a:ext uri="{FF2B5EF4-FFF2-40B4-BE49-F238E27FC236}">
                <a16:creationId xmlns:a16="http://schemas.microsoft.com/office/drawing/2014/main" id="{2A2740C7-AB5C-6F17-7483-7AAA2433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001713"/>
            <a:ext cx="4365625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D85754-27D0-50EB-5901-F6354721DD71}"/>
              </a:ext>
            </a:extLst>
          </p:cNvPr>
          <p:cNvSpPr/>
          <p:nvPr/>
        </p:nvSpPr>
        <p:spPr>
          <a:xfrm>
            <a:off x="0" y="20535"/>
            <a:ext cx="4862617" cy="10221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La famille est prête à manger du chocolat !</a:t>
            </a:r>
            <a:endParaRPr lang="fr-CA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25604" name="Image 7" descr="Une image contenant arbre, neige, plein air&#10;&#10;Description générée automatiquement">
            <a:extLst>
              <a:ext uri="{FF2B5EF4-FFF2-40B4-BE49-F238E27FC236}">
                <a16:creationId xmlns:a16="http://schemas.microsoft.com/office/drawing/2014/main" id="{FD26D7AE-EBE1-03D4-8573-6635702D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352">
            <a:off x="4686300" y="544513"/>
            <a:ext cx="4322763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27EEC1-2434-95EC-9AF9-60318D60150D}"/>
              </a:ext>
            </a:extLst>
          </p:cNvPr>
          <p:cNvSpPr/>
          <p:nvPr/>
        </p:nvSpPr>
        <p:spPr>
          <a:xfrm rot="260376">
            <a:off x="4878447" y="5640276"/>
            <a:ext cx="3749258" cy="5604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J’ai mal au cœur !</a:t>
            </a:r>
            <a:endParaRPr lang="fr-CA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6" descr="Une image contenant neige, plein air&#10;&#10;Description générée automatiquement">
            <a:extLst>
              <a:ext uri="{FF2B5EF4-FFF2-40B4-BE49-F238E27FC236}">
                <a16:creationId xmlns:a16="http://schemas.microsoft.com/office/drawing/2014/main" id="{2FFEFA23-EA03-42DD-698F-ABBB3920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752">
            <a:off x="565150" y="1128713"/>
            <a:ext cx="3914775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 10" descr="Une image contenant arbre, neige, plein air, rembourré&#10;&#10;Description générée automatiquement">
            <a:extLst>
              <a:ext uri="{FF2B5EF4-FFF2-40B4-BE49-F238E27FC236}">
                <a16:creationId xmlns:a16="http://schemas.microsoft.com/office/drawing/2014/main" id="{D34C1141-F3A2-2508-D1A4-D3A6CD426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055">
            <a:off x="4816475" y="668338"/>
            <a:ext cx="3963988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BAB1B9-345A-5ABF-1E65-317FC7575932}"/>
              </a:ext>
            </a:extLst>
          </p:cNvPr>
          <p:cNvSpPr/>
          <p:nvPr/>
        </p:nvSpPr>
        <p:spPr>
          <a:xfrm rot="483420">
            <a:off x="4744257" y="5836476"/>
            <a:ext cx="330711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Ici mon lapin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A7F364-7D78-FEC5-8B48-0BC8D887D0DF}"/>
              </a:ext>
            </a:extLst>
          </p:cNvPr>
          <p:cNvSpPr/>
          <p:nvPr/>
        </p:nvSpPr>
        <p:spPr>
          <a:xfrm rot="21392695">
            <a:off x="635705" y="287475"/>
            <a:ext cx="3307112" cy="9010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Coucou où est ma Lapine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5" descr="Une image contenant chien, plein air&#10;&#10;Description générée automatiquement">
            <a:extLst>
              <a:ext uri="{FF2B5EF4-FFF2-40B4-BE49-F238E27FC236}">
                <a16:creationId xmlns:a16="http://schemas.microsoft.com/office/drawing/2014/main" id="{337AF11A-4D2A-4067-229B-E89AE29D5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323850"/>
            <a:ext cx="4275137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 1" descr="Une image contenant neige, personne, plein air&#10;&#10;Description générée automatiquement">
            <a:extLst>
              <a:ext uri="{FF2B5EF4-FFF2-40B4-BE49-F238E27FC236}">
                <a16:creationId xmlns:a16="http://schemas.microsoft.com/office/drawing/2014/main" id="{212A9AD1-076D-BC28-11C0-C41D559D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3850"/>
            <a:ext cx="4243387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F43242-E150-0C81-E888-A3C080436717}"/>
              </a:ext>
            </a:extLst>
          </p:cNvPr>
          <p:cNvSpPr/>
          <p:nvPr/>
        </p:nvSpPr>
        <p:spPr>
          <a:xfrm>
            <a:off x="296525" y="5274205"/>
            <a:ext cx="40994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Où est le chocolat ?</a:t>
            </a:r>
            <a:endParaRPr lang="fr-CA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AB5B60-B6C7-1FB0-E2B8-3CFF3142AA14}"/>
              </a:ext>
            </a:extLst>
          </p:cNvPr>
          <p:cNvSpPr/>
          <p:nvPr/>
        </p:nvSpPr>
        <p:spPr>
          <a:xfrm>
            <a:off x="4740407" y="5934819"/>
            <a:ext cx="4099436" cy="7222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Va voir grand-maman Lapine</a:t>
            </a:r>
            <a:endParaRPr lang="fr-CA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8DFE86-BEC0-7B21-0C63-D53F8CA142BA}"/>
              </a:ext>
            </a:extLst>
          </p:cNvPr>
          <p:cNvSpPr/>
          <p:nvPr/>
        </p:nvSpPr>
        <p:spPr>
          <a:xfrm rot="188656">
            <a:off x="5144284" y="662899"/>
            <a:ext cx="3359765" cy="10356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Les oiseaux et leurs cabanes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28675" name="Image 2" descr="Une image contenant texte, arbre, plein air, sol&#10;&#10;Description générée automatiquement">
            <a:extLst>
              <a:ext uri="{FF2B5EF4-FFF2-40B4-BE49-F238E27FC236}">
                <a16:creationId xmlns:a16="http://schemas.microsoft.com/office/drawing/2014/main" id="{E269218B-4AC9-A7BD-2D42-DA3F8258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860">
            <a:off x="268288" y="1389063"/>
            <a:ext cx="417036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 1" descr="Une image contenant arbre, plante&#10;&#10;Description générée automatiquement">
            <a:extLst>
              <a:ext uri="{FF2B5EF4-FFF2-40B4-BE49-F238E27FC236}">
                <a16:creationId xmlns:a16="http://schemas.microsoft.com/office/drawing/2014/main" id="{E22183AC-B833-E786-4E6C-D93AB194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75">
            <a:off x="4494213" y="1616075"/>
            <a:ext cx="44037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042DA0-0D0B-308A-A380-905F3B99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0916">
            <a:off x="588963" y="142875"/>
            <a:ext cx="401955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2" descr="Une image contenant arbre, plein air, bleu, chaise&#10;&#10;Description générée automatiquement">
            <a:extLst>
              <a:ext uri="{FF2B5EF4-FFF2-40B4-BE49-F238E27FC236}">
                <a16:creationId xmlns:a16="http://schemas.microsoft.com/office/drawing/2014/main" id="{2CE335DA-5E3F-D44F-FCA3-2645C69C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58788"/>
            <a:ext cx="4652963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 5" descr="Une image contenant arbre, plein air, fleur, plante&#10;&#10;Description générée automatiquement">
            <a:extLst>
              <a:ext uri="{FF2B5EF4-FFF2-40B4-BE49-F238E27FC236}">
                <a16:creationId xmlns:a16="http://schemas.microsoft.com/office/drawing/2014/main" id="{7F7584BF-4CD8-6435-3BCA-C5B49170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1262063"/>
            <a:ext cx="40497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D5B6BD-6BB5-FC30-FC11-D867E5D3BF92}"/>
              </a:ext>
            </a:extLst>
          </p:cNvPr>
          <p:cNvSpPr/>
          <p:nvPr/>
        </p:nvSpPr>
        <p:spPr>
          <a:xfrm>
            <a:off x="4828270" y="226074"/>
            <a:ext cx="4050236" cy="10356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tabLst>
                <a:tab pos="2066925" algn="l"/>
              </a:tabLs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Une pause Zen</a:t>
            </a:r>
          </a:p>
          <a:p>
            <a:pPr algn="ctr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tabLst>
                <a:tab pos="2066925" algn="l"/>
              </a:tabLs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dans la nature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279771-C70E-1AB4-6570-4CC03D3B0FDD}"/>
              </a:ext>
            </a:extLst>
          </p:cNvPr>
          <p:cNvSpPr/>
          <p:nvPr/>
        </p:nvSpPr>
        <p:spPr>
          <a:xfrm>
            <a:off x="1466655" y="105775"/>
            <a:ext cx="648072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Sentier tout en couleurs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30723" name="Image 8" descr="Une image contenant arbre, plein air, forêt, bois&#10;&#10;Description générée automatiquement">
            <a:extLst>
              <a:ext uri="{FF2B5EF4-FFF2-40B4-BE49-F238E27FC236}">
                <a16:creationId xmlns:a16="http://schemas.microsoft.com/office/drawing/2014/main" id="{86D3A432-3E24-CB68-7595-925A3FB5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911">
            <a:off x="241300" y="985838"/>
            <a:ext cx="418465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 2" descr="Une image contenant arbre, plein air, forêt, bois&#10;&#10;Description générée automatiquement">
            <a:extLst>
              <a:ext uri="{FF2B5EF4-FFF2-40B4-BE49-F238E27FC236}">
                <a16:creationId xmlns:a16="http://schemas.microsoft.com/office/drawing/2014/main" id="{ABA08517-4AD7-CB41-3F8A-84A2F144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208">
            <a:off x="4814888" y="1023938"/>
            <a:ext cx="4113212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2C7F79-03CD-0559-1386-F11F5CCF4EFE}"/>
              </a:ext>
            </a:extLst>
          </p:cNvPr>
          <p:cNvSpPr/>
          <p:nvPr/>
        </p:nvSpPr>
        <p:spPr>
          <a:xfrm>
            <a:off x="107740" y="172540"/>
            <a:ext cx="892852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 banc d’amitié des amoureux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31747" name="Image 4" descr="Une image contenant plein air, pique-nique&#10;&#10;Description générée automatiquement">
            <a:extLst>
              <a:ext uri="{FF2B5EF4-FFF2-40B4-BE49-F238E27FC236}">
                <a16:creationId xmlns:a16="http://schemas.microsoft.com/office/drawing/2014/main" id="{504B00BF-556E-5FE7-8819-4D7DEC92C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93763"/>
            <a:ext cx="4186238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age 6" descr="Une image contenant arbre, sol, plein air, forêt&#10;&#10;Description générée automatiquement">
            <a:extLst>
              <a:ext uri="{FF2B5EF4-FFF2-40B4-BE49-F238E27FC236}">
                <a16:creationId xmlns:a16="http://schemas.microsoft.com/office/drawing/2014/main" id="{9CDE865A-9C0F-477D-DAEA-6D2F8D53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908050"/>
            <a:ext cx="418465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8">
            <a:extLst>
              <a:ext uri="{FF2B5EF4-FFF2-40B4-BE49-F238E27FC236}">
                <a16:creationId xmlns:a16="http://schemas.microsoft.com/office/drawing/2014/main" id="{1A562751-E2C4-876F-49E8-BEF0BF6C7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1514475"/>
            <a:ext cx="3744913" cy="13303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CA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Les petits voisins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CA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ont participé au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CA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début de ma folie…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CA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des sentiers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C5D38128-7799-7AD1-1D74-8BBB86AF7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663825"/>
            <a:ext cx="5984875" cy="7651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fr-CA" altLang="fr-FR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124" name="Image 6" descr="Une image contenant arbre, plein air, neige&#10;&#10;Description générée automatiquement">
            <a:extLst>
              <a:ext uri="{FF2B5EF4-FFF2-40B4-BE49-F238E27FC236}">
                <a16:creationId xmlns:a16="http://schemas.microsoft.com/office/drawing/2014/main" id="{6EB33D44-FAD2-3A5E-E26C-E0C71187A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1146">
            <a:off x="403225" y="958850"/>
            <a:ext cx="270827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 9" descr="Une image contenant arbre, plein air, neige, personne&#10;&#10;Description générée automatiquement">
            <a:extLst>
              <a:ext uri="{FF2B5EF4-FFF2-40B4-BE49-F238E27FC236}">
                <a16:creationId xmlns:a16="http://schemas.microsoft.com/office/drawing/2014/main" id="{2938149A-27A5-51FF-8EF0-7F30A83E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494">
            <a:off x="6135688" y="901700"/>
            <a:ext cx="2640012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Image 11" descr="Une image contenant arbre, plein air, neige, bouleau&#10;&#10;Description générée automatiquement">
            <a:extLst>
              <a:ext uri="{FF2B5EF4-FFF2-40B4-BE49-F238E27FC236}">
                <a16:creationId xmlns:a16="http://schemas.microsoft.com/office/drawing/2014/main" id="{BF267B2B-09C4-CEC0-2E07-7E852BDD0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4376">
            <a:off x="6078538" y="3621088"/>
            <a:ext cx="2282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Image 12" descr="Une image contenant plein air, arbre, neige&#10;&#10;Description générée automatiquement">
            <a:extLst>
              <a:ext uri="{FF2B5EF4-FFF2-40B4-BE49-F238E27FC236}">
                <a16:creationId xmlns:a16="http://schemas.microsoft.com/office/drawing/2014/main" id="{0BE1F817-2A2D-7536-7B0F-0941466A1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249">
            <a:off x="725488" y="3598863"/>
            <a:ext cx="231775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0FDDB684-D39C-EA17-1DD7-66A508AF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690" y="252794"/>
            <a:ext cx="5759450" cy="4309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500"/>
              </a:lnSpc>
              <a:defRPr/>
            </a:pPr>
            <a:r>
              <a:rPr lang="fr-CA" altLang="fr-FR" sz="4000" b="1" dirty="0">
                <a:solidFill>
                  <a:srgbClr val="C00000"/>
                </a:solidFill>
                <a:effectLst>
                  <a:outerShdw blurRad="88900" dist="63500" dir="2700000" algn="tl">
                    <a:schemeClr val="accent5">
                      <a:lumMod val="60000"/>
                      <a:lumOff val="40000"/>
                      <a:alpha val="43000"/>
                    </a:schemeClr>
                  </a:outerShdw>
                </a:effectLst>
                <a:latin typeface="Arial" panose="020B0604020202020204" pitchFamily="34" charset="0"/>
              </a:rPr>
              <a:t>Début de la Covid 2020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23F345-1514-36C4-AD57-5A8E80EA2C60}"/>
              </a:ext>
            </a:extLst>
          </p:cNvPr>
          <p:cNvSpPr/>
          <p:nvPr/>
        </p:nvSpPr>
        <p:spPr>
          <a:xfrm>
            <a:off x="3347" y="64301"/>
            <a:ext cx="553561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Nos invités d’honneur…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32771" name="Image 2" descr="Une image contenant plein air, sol, herbe, feuille&#10;&#10;Description générée automatiquement">
            <a:extLst>
              <a:ext uri="{FF2B5EF4-FFF2-40B4-BE49-F238E27FC236}">
                <a16:creationId xmlns:a16="http://schemas.microsoft.com/office/drawing/2014/main" id="{E9244AE7-7308-9830-5752-05878A74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060">
            <a:off x="-314325" y="1184275"/>
            <a:ext cx="3887788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 5" descr="Une image contenant plein air, vert&#10;&#10;Description générée automatiquement">
            <a:extLst>
              <a:ext uri="{FF2B5EF4-FFF2-40B4-BE49-F238E27FC236}">
                <a16:creationId xmlns:a16="http://schemas.microsoft.com/office/drawing/2014/main" id="{F7609F6E-810E-D08D-0416-05E230EC4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773113"/>
            <a:ext cx="32194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age 7" descr="Une image contenant plein air, rocher&#10;&#10;Description générée automatiquement">
            <a:extLst>
              <a:ext uri="{FF2B5EF4-FFF2-40B4-BE49-F238E27FC236}">
                <a16:creationId xmlns:a16="http://schemas.microsoft.com/office/drawing/2014/main" id="{511A991D-AACC-A6DC-9980-BD0028B2E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738">
            <a:off x="5797550" y="2314575"/>
            <a:ext cx="321786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F5CD3F-C04D-B8B7-D2C8-EE27FDE24B6F}"/>
              </a:ext>
            </a:extLst>
          </p:cNvPr>
          <p:cNvSpPr/>
          <p:nvPr/>
        </p:nvSpPr>
        <p:spPr>
          <a:xfrm>
            <a:off x="881590" y="5837418"/>
            <a:ext cx="705036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La famille cailloux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5" descr="Une image contenant sombre, intérieur, léger, nuit&#10;&#10;Description générée automatiquement">
            <a:extLst>
              <a:ext uri="{FF2B5EF4-FFF2-40B4-BE49-F238E27FC236}">
                <a16:creationId xmlns:a16="http://schemas.microsoft.com/office/drawing/2014/main" id="{88564F8D-4FF4-69C0-6531-F7872CA1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142875"/>
            <a:ext cx="3405187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age 7" descr="Une image contenant plein air, léger, rue, nuit&#10;&#10;Description générée automatiquement">
            <a:extLst>
              <a:ext uri="{FF2B5EF4-FFF2-40B4-BE49-F238E27FC236}">
                <a16:creationId xmlns:a16="http://schemas.microsoft.com/office/drawing/2014/main" id="{47ED2CF1-ECE3-8828-B5BC-0BCE360A1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224">
            <a:off x="6024563" y="2746375"/>
            <a:ext cx="28765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 9" descr="Une image contenant plein air, léger, rue, nuit&#10;&#10;Description générée automatiquement">
            <a:extLst>
              <a:ext uri="{FF2B5EF4-FFF2-40B4-BE49-F238E27FC236}">
                <a16:creationId xmlns:a16="http://schemas.microsoft.com/office/drawing/2014/main" id="{B16F78CD-E2E7-61F1-9D9D-15263E23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2176">
            <a:off x="198438" y="2959100"/>
            <a:ext cx="267652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BBEA84-8914-BC1C-1223-3D43DDD1DA26}"/>
              </a:ext>
            </a:extLst>
          </p:cNvPr>
          <p:cNvSpPr/>
          <p:nvPr/>
        </p:nvSpPr>
        <p:spPr>
          <a:xfrm>
            <a:off x="341530" y="3187154"/>
            <a:ext cx="819091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 </a:t>
            </a:r>
            <a:r>
              <a:rPr lang="fr-C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Clair de lune…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8C3A8F-852B-5101-0148-7BF89B05F764}"/>
              </a:ext>
            </a:extLst>
          </p:cNvPr>
          <p:cNvSpPr/>
          <p:nvPr/>
        </p:nvSpPr>
        <p:spPr>
          <a:xfrm>
            <a:off x="206515" y="143635"/>
            <a:ext cx="873097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Chasse aux trésors - Activités 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34819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57F85F1-A8BE-1796-7ECB-90CCDF3B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790575"/>
            <a:ext cx="5924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 4" descr="Une image contenant texte, arbre, neige, plein air&#10;&#10;Description générée automatiquement">
            <a:extLst>
              <a:ext uri="{FF2B5EF4-FFF2-40B4-BE49-F238E27FC236}">
                <a16:creationId xmlns:a16="http://schemas.microsoft.com/office/drawing/2014/main" id="{0E853789-02CC-202D-C769-965C3CA6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93725"/>
            <a:ext cx="4322762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 2" descr="Une image contenant plein air, personne, sol, arbre&#10;&#10;Description générée automatiquement">
            <a:extLst>
              <a:ext uri="{FF2B5EF4-FFF2-40B4-BE49-F238E27FC236}">
                <a16:creationId xmlns:a16="http://schemas.microsoft.com/office/drawing/2014/main" id="{B6DAD1C7-BED2-9DFC-7AEF-8615EF01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593725"/>
            <a:ext cx="41370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 5" descr="Une image contenant arbre, herbe, personne, plein air&#10;&#10;Description générée automatiquement">
            <a:extLst>
              <a:ext uri="{FF2B5EF4-FFF2-40B4-BE49-F238E27FC236}">
                <a16:creationId xmlns:a16="http://schemas.microsoft.com/office/drawing/2014/main" id="{9C72B0B0-589B-432C-40B8-E5D9F8C9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8516">
            <a:off x="446088" y="1011238"/>
            <a:ext cx="4005262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C737E7-1980-FA46-0247-2FB7796165B5}"/>
              </a:ext>
            </a:extLst>
          </p:cNvPr>
          <p:cNvSpPr/>
          <p:nvPr/>
        </p:nvSpPr>
        <p:spPr>
          <a:xfrm>
            <a:off x="1241630" y="98630"/>
            <a:ext cx="6242735" cy="61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Les acteurs à l’</a:t>
            </a:r>
            <a:r>
              <a:rPr lang="fr-CA" altLang="fr-FR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oeuvre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36868" name="Image 2" descr="Une image contenant arbre, herbe, plein air, personne&#10;&#10;Description générée automatiquement">
            <a:extLst>
              <a:ext uri="{FF2B5EF4-FFF2-40B4-BE49-F238E27FC236}">
                <a16:creationId xmlns:a16="http://schemas.microsoft.com/office/drawing/2014/main" id="{0D9866F9-EE0B-97A4-A77A-A166B742D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94">
            <a:off x="4791075" y="987425"/>
            <a:ext cx="398462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B52723-E749-9A05-AA58-EEE37B97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5126038"/>
            <a:ext cx="135096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CF951B-E176-497C-A183-CEA9D5E5FA75}"/>
              </a:ext>
            </a:extLst>
          </p:cNvPr>
          <p:cNvSpPr/>
          <p:nvPr/>
        </p:nvSpPr>
        <p:spPr>
          <a:xfrm>
            <a:off x="843495" y="77229"/>
            <a:ext cx="4909392" cy="5027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Prix de participation</a:t>
            </a:r>
            <a:endParaRPr lang="fr-CA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37891" name="Image 4" descr="Une image contenant arbre, plein air, plante, bois&#10;&#10;Description générée automatiquement">
            <a:extLst>
              <a:ext uri="{FF2B5EF4-FFF2-40B4-BE49-F238E27FC236}">
                <a16:creationId xmlns:a16="http://schemas.microsoft.com/office/drawing/2014/main" id="{AF02B206-11E6-608A-479A-568DE928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952500"/>
            <a:ext cx="4183062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Image 6" descr="Une image contenant arbre, plein air, herbe, forêt&#10;&#10;Description générée automatiquement">
            <a:extLst>
              <a:ext uri="{FF2B5EF4-FFF2-40B4-BE49-F238E27FC236}">
                <a16:creationId xmlns:a16="http://schemas.microsoft.com/office/drawing/2014/main" id="{8A6B1B99-3380-BB3A-C8E1-E8589527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947738"/>
            <a:ext cx="4183063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 descr="PIRATE TREASURE GIF - GIF animé gratuit">
            <a:extLst>
              <a:ext uri="{FF2B5EF4-FFF2-40B4-BE49-F238E27FC236}">
                <a16:creationId xmlns:a16="http://schemas.microsoft.com/office/drawing/2014/main" id="{AE54ADBC-83ED-1427-E5A1-F2181D04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4643438"/>
            <a:ext cx="16208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B3F3B9-C685-76D6-A2BC-8A8184246C1A}"/>
              </a:ext>
            </a:extLst>
          </p:cNvPr>
          <p:cNvSpPr/>
          <p:nvPr/>
        </p:nvSpPr>
        <p:spPr>
          <a:xfrm>
            <a:off x="4163108" y="401113"/>
            <a:ext cx="49093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Bravo à Xavier Pelletier</a:t>
            </a:r>
            <a:endParaRPr lang="fr-CA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A0BAF042-E858-D2D3-8C9D-60C4AE08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931863"/>
            <a:ext cx="6677025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age 3" descr="Une image contenant fruit, agrume, carambolier&#10;&#10;Description générée automatiquement">
            <a:extLst>
              <a:ext uri="{FF2B5EF4-FFF2-40B4-BE49-F238E27FC236}">
                <a16:creationId xmlns:a16="http://schemas.microsoft.com/office/drawing/2014/main" id="{8139385C-BD09-CC18-06AF-6AB43E89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-261938"/>
            <a:ext cx="279082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 8" descr="Une image contenant fruit, agrume, carambolier&#10;&#10;Description générée automatiquement">
            <a:extLst>
              <a:ext uri="{FF2B5EF4-FFF2-40B4-BE49-F238E27FC236}">
                <a16:creationId xmlns:a16="http://schemas.microsoft.com/office/drawing/2014/main" id="{BD137B47-E0F1-AD43-3642-68BF57F7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5571">
            <a:off x="6627813" y="-317500"/>
            <a:ext cx="2789237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123E85-4A49-E8F0-10C7-8EB800A86271}"/>
              </a:ext>
            </a:extLst>
          </p:cNvPr>
          <p:cNvSpPr/>
          <p:nvPr/>
        </p:nvSpPr>
        <p:spPr>
          <a:xfrm>
            <a:off x="1367363" y="155829"/>
            <a:ext cx="621997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Les activités de l’halloween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2" descr="Une image contenant texte, nature, feu, cheminée&#10;&#10;Description générée automatiquement">
            <a:extLst>
              <a:ext uri="{FF2B5EF4-FFF2-40B4-BE49-F238E27FC236}">
                <a16:creationId xmlns:a16="http://schemas.microsoft.com/office/drawing/2014/main" id="{DCC1C573-0A69-92E8-51F4-20FBA6F9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449388"/>
            <a:ext cx="8639175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age 7" descr="Une image contenant graphique vectoriel&#10;&#10;Description générée automatiquement">
            <a:extLst>
              <a:ext uri="{FF2B5EF4-FFF2-40B4-BE49-F238E27FC236}">
                <a16:creationId xmlns:a16="http://schemas.microsoft.com/office/drawing/2014/main" id="{A25D3385-A79C-AA72-001D-70DAA1FC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98425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8D5110-CB41-3783-5C21-C50457148541}"/>
              </a:ext>
            </a:extLst>
          </p:cNvPr>
          <p:cNvSpPr/>
          <p:nvPr/>
        </p:nvSpPr>
        <p:spPr>
          <a:xfrm>
            <a:off x="2806594" y="66021"/>
            <a:ext cx="365561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Halloween 2022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5437B7-8121-08B6-75E4-05FAF1E319C2}"/>
              </a:ext>
            </a:extLst>
          </p:cNvPr>
          <p:cNvSpPr/>
          <p:nvPr/>
        </p:nvSpPr>
        <p:spPr>
          <a:xfrm>
            <a:off x="2108385" y="773907"/>
            <a:ext cx="59443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250 enfants ont répondu à l’invitation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 2" descr="Une image contenant nature, feu, léger, nuit&#10;&#10;Description générée automatiquement">
            <a:extLst>
              <a:ext uri="{FF2B5EF4-FFF2-40B4-BE49-F238E27FC236}">
                <a16:creationId xmlns:a16="http://schemas.microsoft.com/office/drawing/2014/main" id="{DBC6F58F-9571-E308-FA51-E631230B5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459">
            <a:off x="401638" y="1179513"/>
            <a:ext cx="3957637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 5" descr="Une image contenant personne, arbre, plein air, groupe&#10;&#10;Description générée automatiquement">
            <a:extLst>
              <a:ext uri="{FF2B5EF4-FFF2-40B4-BE49-F238E27FC236}">
                <a16:creationId xmlns:a16="http://schemas.microsoft.com/office/drawing/2014/main" id="{2FABEC18-32A3-2B1A-823E-B6F55E2BD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958">
            <a:off x="4819650" y="1223963"/>
            <a:ext cx="3848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E9A742-4B0E-852D-F7ED-FD732BB257BB}"/>
              </a:ext>
            </a:extLst>
          </p:cNvPr>
          <p:cNvSpPr/>
          <p:nvPr/>
        </p:nvSpPr>
        <p:spPr>
          <a:xfrm>
            <a:off x="2141730" y="139254"/>
            <a:ext cx="507061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La soirée des bonbons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0965" name="Image 3" descr="Une image contenant fruit, agrume, carambolier&#10;&#10;Description générée automatiquement">
            <a:extLst>
              <a:ext uri="{FF2B5EF4-FFF2-40B4-BE49-F238E27FC236}">
                <a16:creationId xmlns:a16="http://schemas.microsoft.com/office/drawing/2014/main" id="{D9B193F0-395D-4C5E-B09B-B1DA9FA7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5571">
            <a:off x="6672263" y="-722313"/>
            <a:ext cx="2790825" cy="260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 5" descr="Une image contenant texte, arbre, plein air&#10;&#10;Description générée automatiquement">
            <a:extLst>
              <a:ext uri="{FF2B5EF4-FFF2-40B4-BE49-F238E27FC236}">
                <a16:creationId xmlns:a16="http://schemas.microsoft.com/office/drawing/2014/main" id="{E97165B7-0E02-002A-6CC0-C46B64132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268413"/>
            <a:ext cx="846137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 7" descr="Une image contenant personne, sombre, outil&#10;&#10;Description générée automatiquement">
            <a:extLst>
              <a:ext uri="{FF2B5EF4-FFF2-40B4-BE49-F238E27FC236}">
                <a16:creationId xmlns:a16="http://schemas.microsoft.com/office/drawing/2014/main" id="{36507510-10CE-B408-D83F-CED0CA8D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36513"/>
            <a:ext cx="168751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CA52AB-AA9A-B51C-BDE1-F8312E4F3963}"/>
              </a:ext>
            </a:extLst>
          </p:cNvPr>
          <p:cNvSpPr/>
          <p:nvPr/>
        </p:nvSpPr>
        <p:spPr>
          <a:xfrm>
            <a:off x="2744192" y="298520"/>
            <a:ext cx="365561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Halloween 2022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94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6027FA0-DE88-B560-0ADD-04768FA9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774700"/>
            <a:ext cx="649287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B6C9AC-DA53-4203-1880-C26550BBCCCF}"/>
              </a:ext>
            </a:extLst>
          </p:cNvPr>
          <p:cNvSpPr/>
          <p:nvPr/>
        </p:nvSpPr>
        <p:spPr>
          <a:xfrm>
            <a:off x="1051354" y="23502"/>
            <a:ext cx="712294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Activité de rassemblement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6148" name="Image 10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E43B715A-AE95-C409-CBE7-E791B1D1D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180975"/>
            <a:ext cx="23812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Image 12">
            <a:extLst>
              <a:ext uri="{FF2B5EF4-FFF2-40B4-BE49-F238E27FC236}">
                <a16:creationId xmlns:a16="http://schemas.microsoft.com/office/drawing/2014/main" id="{68FF7C4C-3236-6333-40F4-AB0277381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4050"/>
            <a:ext cx="197961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08FE81-9096-C7D9-93D4-F50F11551477}"/>
              </a:ext>
            </a:extLst>
          </p:cNvPr>
          <p:cNvSpPr/>
          <p:nvPr/>
        </p:nvSpPr>
        <p:spPr>
          <a:xfrm>
            <a:off x="1208486" y="6135590"/>
            <a:ext cx="7122945" cy="553998"/>
          </a:xfrm>
          <a:prstGeom prst="rect">
            <a:avLst/>
          </a:prstGeom>
          <a:noFill/>
          <a:effectLst>
            <a:outerShdw blurRad="63500" dist="25400" dir="5400000" algn="ctr" rotWithShape="0">
              <a:schemeClr val="accent4">
                <a:lumMod val="40000"/>
                <a:lumOff val="60000"/>
              </a:scheme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Y’a de l’amour dans l’air !</a:t>
            </a:r>
            <a:endParaRPr lang="fr-CA" sz="3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 2" descr="Une image contenant arbre, herbe, plein air, plante&#10;&#10;Description générée automatiquement">
            <a:extLst>
              <a:ext uri="{FF2B5EF4-FFF2-40B4-BE49-F238E27FC236}">
                <a16:creationId xmlns:a16="http://schemas.microsoft.com/office/drawing/2014/main" id="{0DAB3771-0858-BCC0-D39D-D48E186C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17575"/>
            <a:ext cx="4276725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age 5" descr="Une image contenant arbre, plein air, plante&#10;&#10;Description générée automatiquement">
            <a:extLst>
              <a:ext uri="{FF2B5EF4-FFF2-40B4-BE49-F238E27FC236}">
                <a16:creationId xmlns:a16="http://schemas.microsoft.com/office/drawing/2014/main" id="{E4A14685-9724-C73E-DF88-F6AB7F64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900113"/>
            <a:ext cx="4192587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718B71-1B83-AAA0-BB36-F95D16F8C4B0}"/>
              </a:ext>
            </a:extLst>
          </p:cNvPr>
          <p:cNvSpPr/>
          <p:nvPr/>
        </p:nvSpPr>
        <p:spPr>
          <a:xfrm>
            <a:off x="1325258" y="143635"/>
            <a:ext cx="67059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Le salon Zen se refait une beauté</a:t>
            </a:r>
            <a:endParaRPr lang="fr-CA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 2" descr="Une image contenant arbre, plein air, forêt, boisé&#10;&#10;Description générée automatiquement">
            <a:extLst>
              <a:ext uri="{FF2B5EF4-FFF2-40B4-BE49-F238E27FC236}">
                <a16:creationId xmlns:a16="http://schemas.microsoft.com/office/drawing/2014/main" id="{2A4FD10B-47E5-57AA-4121-5745F6F1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728663"/>
            <a:ext cx="8216900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B765DC-1470-E364-0DF5-A5A9E5CB1BDA}"/>
              </a:ext>
            </a:extLst>
          </p:cNvPr>
          <p:cNvSpPr/>
          <p:nvPr/>
        </p:nvSpPr>
        <p:spPr>
          <a:xfrm>
            <a:off x="2880915" y="86525"/>
            <a:ext cx="320119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C’est la fête…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2" descr="Une image contenant arbre, fleur, plante&#10;&#10;Description générée automatiquement">
            <a:extLst>
              <a:ext uri="{FF2B5EF4-FFF2-40B4-BE49-F238E27FC236}">
                <a16:creationId xmlns:a16="http://schemas.microsoft.com/office/drawing/2014/main" id="{248893B1-C206-F009-5039-4B2200179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806450"/>
            <a:ext cx="7767637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0FD8B3-DCEF-3059-5EE4-82566632773E}"/>
              </a:ext>
            </a:extLst>
          </p:cNvPr>
          <p:cNvSpPr/>
          <p:nvPr/>
        </p:nvSpPr>
        <p:spPr>
          <a:xfrm>
            <a:off x="1086699" y="98564"/>
            <a:ext cx="720421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Un lit à lunettes… rarement vu !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7" descr="Une image contenant arbre, plein air, plante, forêt&#10;&#10;Description générée automatiquement">
            <a:extLst>
              <a:ext uri="{FF2B5EF4-FFF2-40B4-BE49-F238E27FC236}">
                <a16:creationId xmlns:a16="http://schemas.microsoft.com/office/drawing/2014/main" id="{952B7984-D899-5A2A-72B4-F57DF535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863600"/>
            <a:ext cx="433705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age 2" descr="Une image contenant arbre, plein air, personne, forêt&#10;&#10;Description générée automatiquement">
            <a:extLst>
              <a:ext uri="{FF2B5EF4-FFF2-40B4-BE49-F238E27FC236}">
                <a16:creationId xmlns:a16="http://schemas.microsoft.com/office/drawing/2014/main" id="{75881410-D968-3C31-377D-AF8F73E3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863600"/>
            <a:ext cx="4359275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0E74D2-2829-3973-E549-EA527A0A347C}"/>
              </a:ext>
            </a:extLst>
          </p:cNvPr>
          <p:cNvSpPr/>
          <p:nvPr/>
        </p:nvSpPr>
        <p:spPr>
          <a:xfrm>
            <a:off x="298634" y="143635"/>
            <a:ext cx="6707285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Je suis Casper, le fantôme souriant…</a:t>
            </a:r>
            <a:endParaRPr lang="fr-CA" sz="3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6085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05ADE37-7A96-816F-8F0B-11A8CCC5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8" y="188913"/>
            <a:ext cx="1760537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2" descr="Une image contenant sol, plein air, plante&#10;&#10;Description générée automatiquement">
            <a:extLst>
              <a:ext uri="{FF2B5EF4-FFF2-40B4-BE49-F238E27FC236}">
                <a16:creationId xmlns:a16="http://schemas.microsoft.com/office/drawing/2014/main" id="{DCC81650-58B1-4F00-3C07-E2A830EA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54163"/>
            <a:ext cx="4443413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Image 5" descr="Une image contenant plein air, herbe, sol, bois&#10;&#10;Description générée automatiquement">
            <a:extLst>
              <a:ext uri="{FF2B5EF4-FFF2-40B4-BE49-F238E27FC236}">
                <a16:creationId xmlns:a16="http://schemas.microsoft.com/office/drawing/2014/main" id="{45D6265D-DE3A-8F87-CE0A-A6ADC5231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089025"/>
            <a:ext cx="4094163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7D1560-62B5-F5D8-A693-01D8D82534C4}"/>
              </a:ext>
            </a:extLst>
          </p:cNvPr>
          <p:cNvSpPr/>
          <p:nvPr/>
        </p:nvSpPr>
        <p:spPr>
          <a:xfrm>
            <a:off x="1556665" y="189997"/>
            <a:ext cx="63389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L’automne et ses charmes…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 2" descr="Une image contenant arbre, plein air&#10;&#10;Description générée automatiquement">
            <a:extLst>
              <a:ext uri="{FF2B5EF4-FFF2-40B4-BE49-F238E27FC236}">
                <a16:creationId xmlns:a16="http://schemas.microsoft.com/office/drawing/2014/main" id="{03F7B95B-542E-4CC4-474D-0DCDD508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971550"/>
            <a:ext cx="4186238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age 14" descr="Une image contenant arbre, léger, plein air, nuit&#10;&#10;Description générée automatiquement">
            <a:extLst>
              <a:ext uri="{FF2B5EF4-FFF2-40B4-BE49-F238E27FC236}">
                <a16:creationId xmlns:a16="http://schemas.microsoft.com/office/drawing/2014/main" id="{A7E1FAA4-6A4F-85F3-BCFF-3C2A0D0D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971550"/>
            <a:ext cx="4427537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689E-9747-7B31-1178-7C2196334D42}"/>
              </a:ext>
            </a:extLst>
          </p:cNvPr>
          <p:cNvSpPr/>
          <p:nvPr/>
        </p:nvSpPr>
        <p:spPr>
          <a:xfrm>
            <a:off x="568108" y="79444"/>
            <a:ext cx="804245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L’épouvantail se cache du fantôme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 2" descr="Une image contenant personne, nuit, groupe&#10;&#10;Description générée automatiquement">
            <a:extLst>
              <a:ext uri="{FF2B5EF4-FFF2-40B4-BE49-F238E27FC236}">
                <a16:creationId xmlns:a16="http://schemas.microsoft.com/office/drawing/2014/main" id="{6A6E7753-134D-33FF-FAAB-B09B06F90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089025"/>
            <a:ext cx="28765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age 5" descr="Une image contenant personne, danseur, habillé&#10;&#10;Description générée automatiquement">
            <a:extLst>
              <a:ext uri="{FF2B5EF4-FFF2-40B4-BE49-F238E27FC236}">
                <a16:creationId xmlns:a16="http://schemas.microsoft.com/office/drawing/2014/main" id="{73328C90-15F9-C133-F138-746178B33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5247">
            <a:off x="3084513" y="2484438"/>
            <a:ext cx="28765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Image 7" descr="Une image contenant plein air, arbre, personne, herbe&#10;&#10;Description générée automatiquement">
            <a:extLst>
              <a:ext uri="{FF2B5EF4-FFF2-40B4-BE49-F238E27FC236}">
                <a16:creationId xmlns:a16="http://schemas.microsoft.com/office/drawing/2014/main" id="{298728AC-3BF3-136C-D59B-9AA969081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1223963"/>
            <a:ext cx="28765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E8ABB4-9431-E947-9780-36A494B314D8}"/>
              </a:ext>
            </a:extLst>
          </p:cNvPr>
          <p:cNvSpPr/>
          <p:nvPr/>
        </p:nvSpPr>
        <p:spPr>
          <a:xfrm>
            <a:off x="2141730" y="408689"/>
            <a:ext cx="5170005" cy="4970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La démone et ses amis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2" descr="Une image contenant arbre, plein air, sol, personne&#10;&#10;Description générée automatiquement">
            <a:extLst>
              <a:ext uri="{FF2B5EF4-FFF2-40B4-BE49-F238E27FC236}">
                <a16:creationId xmlns:a16="http://schemas.microsoft.com/office/drawing/2014/main" id="{43D9F2FC-507A-0F11-EF7F-3F02F63E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892175"/>
            <a:ext cx="7804150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B6A4F9-0F6A-E854-16A5-2CAB965B872E}"/>
              </a:ext>
            </a:extLst>
          </p:cNvPr>
          <p:cNvSpPr/>
          <p:nvPr/>
        </p:nvSpPr>
        <p:spPr>
          <a:xfrm>
            <a:off x="1195972" y="136525"/>
            <a:ext cx="690445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Claudie, son papa et ses cocos </a:t>
            </a:r>
            <a:endParaRPr lang="fr-C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E604208-92D4-05D6-364A-E674E795F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825500"/>
            <a:ext cx="6962775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8F3CC2-70AC-91BE-8204-644E4E5B32C8}"/>
              </a:ext>
            </a:extLst>
          </p:cNvPr>
          <p:cNvSpPr/>
          <p:nvPr/>
        </p:nvSpPr>
        <p:spPr>
          <a:xfrm>
            <a:off x="2154248" y="118022"/>
            <a:ext cx="45193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Les activités de Noël</a:t>
            </a:r>
            <a:endParaRPr lang="fr-CA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E33CB-D29D-18E0-283E-F4569F23E556}"/>
              </a:ext>
            </a:extLst>
          </p:cNvPr>
          <p:cNvSpPr/>
          <p:nvPr/>
        </p:nvSpPr>
        <p:spPr>
          <a:xfrm>
            <a:off x="213023" y="91203"/>
            <a:ext cx="351039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Noël 2021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52227" name="Image 5" descr="Une image contenant arbre, plein air&#10;&#10;Description générée automatiquement">
            <a:extLst>
              <a:ext uri="{FF2B5EF4-FFF2-40B4-BE49-F238E27FC236}">
                <a16:creationId xmlns:a16="http://schemas.microsoft.com/office/drawing/2014/main" id="{3E8FEFB0-4A20-73A0-3D2C-82C488375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8691">
            <a:off x="271463" y="944563"/>
            <a:ext cx="4246562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Image 7" descr="Une image contenant personne, plein air, arbre, debout&#10;&#10;Description générée automatiquement">
            <a:extLst>
              <a:ext uri="{FF2B5EF4-FFF2-40B4-BE49-F238E27FC236}">
                <a16:creationId xmlns:a16="http://schemas.microsoft.com/office/drawing/2014/main" id="{97BFD554-D76E-DB3F-05D2-8A086E097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324">
            <a:off x="4878388" y="887413"/>
            <a:ext cx="4265612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Image 11" descr="Une image contenant léger, décoré, sombre, nuit&#10;&#10;Description générée automatiquement">
            <a:extLst>
              <a:ext uri="{FF2B5EF4-FFF2-40B4-BE49-F238E27FC236}">
                <a16:creationId xmlns:a16="http://schemas.microsoft.com/office/drawing/2014/main" id="{A191DAB7-9864-4886-4507-F523851B8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63513"/>
            <a:ext cx="50958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97657A-642B-3987-82E8-5D6A0054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-23813"/>
            <a:ext cx="1895475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4" descr="Une image contenant arbre, plein air, neige, groupe&#10;&#10;Description générée automatiquement">
            <a:extLst>
              <a:ext uri="{FF2B5EF4-FFF2-40B4-BE49-F238E27FC236}">
                <a16:creationId xmlns:a16="http://schemas.microsoft.com/office/drawing/2014/main" id="{21E7FC1E-6892-E9CF-1EFF-3FE5E5D8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142875"/>
            <a:ext cx="4791075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C7FDCF-5F7E-AE50-BD85-16E25E60C21A}"/>
              </a:ext>
            </a:extLst>
          </p:cNvPr>
          <p:cNvSpPr/>
          <p:nvPr/>
        </p:nvSpPr>
        <p:spPr>
          <a:xfrm rot="21000954">
            <a:off x="73298" y="2232700"/>
            <a:ext cx="406182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Les cœurs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de l’école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Bon-Pasteur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F013A7-AD31-73A9-5CAD-F9B5AD1388CC}"/>
              </a:ext>
            </a:extLst>
          </p:cNvPr>
          <p:cNvSpPr/>
          <p:nvPr/>
        </p:nvSpPr>
        <p:spPr>
          <a:xfrm>
            <a:off x="116505" y="98630"/>
            <a:ext cx="873097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Levée de fond pour Thérapie canine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53251" name="Image 4" descr="Une image contenant personne, plein air, arbre, personnes&#10;&#10;Description générée automatiquement">
            <a:extLst>
              <a:ext uri="{FF2B5EF4-FFF2-40B4-BE49-F238E27FC236}">
                <a16:creationId xmlns:a16="http://schemas.microsoft.com/office/drawing/2014/main" id="{FCE843DB-7896-55A4-52BB-E125A7E9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806450"/>
            <a:ext cx="7775575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4" descr="Une image contenant neige, plein air&#10;&#10;Description générée automatiquement">
            <a:extLst>
              <a:ext uri="{FF2B5EF4-FFF2-40B4-BE49-F238E27FC236}">
                <a16:creationId xmlns:a16="http://schemas.microsoft.com/office/drawing/2014/main" id="{51723349-EDCA-EB42-769A-CAEE44299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6050"/>
            <a:ext cx="866775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53A64A-0D99-75E5-5B09-54E46BED9C58}"/>
              </a:ext>
            </a:extLst>
          </p:cNvPr>
          <p:cNvSpPr/>
          <p:nvPr/>
        </p:nvSpPr>
        <p:spPr>
          <a:xfrm rot="20734880">
            <a:off x="3707186" y="4434256"/>
            <a:ext cx="4188066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La pause des bonhommes hiver…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où est le café </a:t>
            </a: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! </a:t>
            </a:r>
            <a:endParaRPr lang="fr-CA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B6CAB0-B97F-C913-0E00-D5B9210B6C1A}"/>
              </a:ext>
            </a:extLst>
          </p:cNvPr>
          <p:cNvSpPr/>
          <p:nvPr/>
        </p:nvSpPr>
        <p:spPr>
          <a:xfrm>
            <a:off x="5339501" y="0"/>
            <a:ext cx="351039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Dame Lutin…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a bien fait les choses encore une fois cette année</a:t>
            </a:r>
            <a:endParaRPr lang="fr-CA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55299" name="Image 2" descr="Une image contenant texte, neige, skier, plein air&#10;&#10;Description générée automatiquement">
            <a:extLst>
              <a:ext uri="{FF2B5EF4-FFF2-40B4-BE49-F238E27FC236}">
                <a16:creationId xmlns:a16="http://schemas.microsoft.com/office/drawing/2014/main" id="{B0EF9EAC-0B94-4C11-F64A-1CA212CA8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66688"/>
            <a:ext cx="4938712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227D3A-2B7D-87DF-5C22-6371137D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2946400"/>
            <a:ext cx="28289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85536D-9725-CB30-9A2C-6E545E5751C6}"/>
              </a:ext>
            </a:extLst>
          </p:cNvPr>
          <p:cNvSpPr/>
          <p:nvPr/>
        </p:nvSpPr>
        <p:spPr>
          <a:xfrm>
            <a:off x="116504" y="98630"/>
            <a:ext cx="4476429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Tirage d’un panier de Noël pour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les familles démunies</a:t>
            </a:r>
            <a:endParaRPr lang="fr-CA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56323" name="Image 2">
            <a:extLst>
              <a:ext uri="{FF2B5EF4-FFF2-40B4-BE49-F238E27FC236}">
                <a16:creationId xmlns:a16="http://schemas.microsoft.com/office/drawing/2014/main" id="{BA7DFE35-F08B-D757-5620-9A77D1F7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442913"/>
            <a:ext cx="447675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42C225-07E7-337A-F4B0-E3B0226F0C15}"/>
              </a:ext>
            </a:extLst>
          </p:cNvPr>
          <p:cNvSpPr/>
          <p:nvPr/>
        </p:nvSpPr>
        <p:spPr>
          <a:xfrm>
            <a:off x="598083" y="2348880"/>
            <a:ext cx="3658881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Merci à tous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pour votre reconnaissance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qui m’aide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à continuer et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à faire une réussite des  sentiers</a:t>
            </a:r>
            <a:endParaRPr lang="fr-CA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 4" descr="Une image contenant objets en métal, chaîne, cadre photo&#10;&#10;Description générée automatiquement">
            <a:extLst>
              <a:ext uri="{FF2B5EF4-FFF2-40B4-BE49-F238E27FC236}">
                <a16:creationId xmlns:a16="http://schemas.microsoft.com/office/drawing/2014/main" id="{8563600F-6BE8-EF15-D3C4-5AEBAC65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0"/>
            <a:ext cx="6929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43191E2-D3AC-E7A0-A22E-E3A0ADE2EEB4}"/>
              </a:ext>
            </a:extLst>
          </p:cNvPr>
          <p:cNvSpPr txBox="1"/>
          <p:nvPr/>
        </p:nvSpPr>
        <p:spPr>
          <a:xfrm>
            <a:off x="2592388" y="684213"/>
            <a:ext cx="4905375" cy="5678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Ne regrette pas de vieillir, c'est un privilège refusé à beaucoup !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100" dirty="0">
              <a:solidFill>
                <a:schemeClr val="accent1">
                  <a:lumMod val="75000"/>
                </a:schemeClr>
              </a:solidFill>
              <a:latin typeface="Segoe UI Historic" panose="020B05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Vieillir en beauté, c’est vieillir avec son cœur,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Sans remord, sans regret, sans regarder l'heure,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Aller de l’avant, arrêter d’avoir peur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Car, à chaque âge, se rattache un bonheur.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100" dirty="0">
              <a:solidFill>
                <a:schemeClr val="accent1">
                  <a:lumMod val="75000"/>
                </a:schemeClr>
              </a:solidFill>
              <a:latin typeface="Segoe UI Historic" panose="020B05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Vieillir en beauté, c’est vieillir avec son corps,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le garder sain en dedans, beau en dehors.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Ne jamais abdiquer devant un effort !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L’âge n’a rien à voir avec la mort...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100" dirty="0">
              <a:solidFill>
                <a:schemeClr val="accent1">
                  <a:lumMod val="75000"/>
                </a:schemeClr>
              </a:solidFill>
              <a:latin typeface="Segoe UI Historic" panose="020B05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Vieillir en beauté, c’est donner un coup de pouce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À ceux qui se sentent perdus dans la brousse,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Qui ne croient plus que la vie peut être douce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Et qu’il y a toujours quelqu’un à la rescousse. </a:t>
            </a:r>
            <a:br>
              <a:rPr lang="fr-CA" sz="11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fr-CA" sz="11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Vieillir en beauté, c’est vieillir positivement !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Ne pas pleurer sur ses souvenirs d’antan.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Être fier d’avoir les cheveux blancs,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Car, pour être heureux, on a encore le temps.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100" dirty="0">
              <a:solidFill>
                <a:schemeClr val="accent1">
                  <a:lumMod val="75000"/>
                </a:schemeClr>
              </a:solidFill>
              <a:latin typeface="Segoe UI Historic" panose="020B05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Vieillir en beauté, c’est vieillir avec amour,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Savoir donner sans rien attendre en retour,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Car, où que l’on soit, à l’aube du jour,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Il y a quelqu’un à qui dire bonjour !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100" dirty="0">
              <a:solidFill>
                <a:schemeClr val="accent1">
                  <a:lumMod val="75000"/>
                </a:schemeClr>
              </a:solidFill>
              <a:latin typeface="Segoe UI Historic" panose="020B05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Vieillir en beauté, c’est vieillir avec espoir,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Être content de soi en se couchant le soir.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Et lorsque viendra le point de non-recevoir,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Se dire qu’au fond, ce n’est qu’un au revoir...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800" dirty="0">
              <a:solidFill>
                <a:schemeClr val="accent1">
                  <a:lumMod val="75000"/>
                </a:schemeClr>
              </a:solidFill>
              <a:latin typeface="Segoe UI Historic" panose="020B05020402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chemeClr val="accent1">
                    <a:lumMod val="75000"/>
                  </a:schemeClr>
                </a:solidFill>
                <a:latin typeface="Segoe UI Historic" panose="020B0502040204020203" pitchFamily="34" charset="0"/>
              </a:rPr>
              <a:t>~Félix Leclerc</a:t>
            </a:r>
            <a:endParaRPr lang="fr-CA" sz="11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1AE560-6F51-F6B1-CE42-6AB6AD072207}"/>
              </a:ext>
            </a:extLst>
          </p:cNvPr>
          <p:cNvSpPr/>
          <p:nvPr/>
        </p:nvSpPr>
        <p:spPr>
          <a:xfrm>
            <a:off x="0" y="14288"/>
            <a:ext cx="1443038" cy="6843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CC3E2-FC44-B46B-4F53-07C94B801C7A}"/>
              </a:ext>
            </a:extLst>
          </p:cNvPr>
          <p:cNvSpPr/>
          <p:nvPr/>
        </p:nvSpPr>
        <p:spPr>
          <a:xfrm>
            <a:off x="7677150" y="7938"/>
            <a:ext cx="1466850" cy="6843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2" descr="Une image contenant arbre, neige, plein air, mammifère&#10;&#10;Description générée automatiquement">
            <a:extLst>
              <a:ext uri="{FF2B5EF4-FFF2-40B4-BE49-F238E27FC236}">
                <a16:creationId xmlns:a16="http://schemas.microsoft.com/office/drawing/2014/main" id="{F6F76B21-6BD9-4208-5D8E-91C9BD6B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19088"/>
            <a:ext cx="4664075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FA3FBB-C084-6CD0-8541-3A14E88979A7}"/>
              </a:ext>
            </a:extLst>
          </p:cNvPr>
          <p:cNvSpPr/>
          <p:nvPr/>
        </p:nvSpPr>
        <p:spPr>
          <a:xfrm rot="442028">
            <a:off x="5612429" y="2239386"/>
            <a:ext cx="361354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Yuki prend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la pause !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77B89C-3F71-1ACB-677E-3DF171E945D4}"/>
              </a:ext>
            </a:extLst>
          </p:cNvPr>
          <p:cNvSpPr/>
          <p:nvPr/>
        </p:nvSpPr>
        <p:spPr>
          <a:xfrm rot="318994">
            <a:off x="5312647" y="1702647"/>
            <a:ext cx="3613546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Les danseuses EBJM associées à Madame Suzanne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9219" name="Image 4" descr="Une image contenant ciel, sol, plein air, terre&#10;&#10;Description générée automatiquement">
            <a:extLst>
              <a:ext uri="{FF2B5EF4-FFF2-40B4-BE49-F238E27FC236}">
                <a16:creationId xmlns:a16="http://schemas.microsoft.com/office/drawing/2014/main" id="{1C6BEBCD-4956-E09A-0527-ABF724D2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14338"/>
            <a:ext cx="46482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1BD654-02EA-BCA1-C34A-3DE1C720E808}"/>
              </a:ext>
            </a:extLst>
          </p:cNvPr>
          <p:cNvSpPr/>
          <p:nvPr/>
        </p:nvSpPr>
        <p:spPr>
          <a:xfrm>
            <a:off x="881590" y="98630"/>
            <a:ext cx="751583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EBJM en mouvement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avec Bon-Pasteur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10243" name="Image 2" descr="Une image contenant neige, plein air, arbre, skier&#10;&#10;Description générée automatiquement">
            <a:extLst>
              <a:ext uri="{FF2B5EF4-FFF2-40B4-BE49-F238E27FC236}">
                <a16:creationId xmlns:a16="http://schemas.microsoft.com/office/drawing/2014/main" id="{FE371FF6-18DC-8312-E9F2-2CE3A8491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573213"/>
            <a:ext cx="84613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47000">
              <a:srgbClr val="B0C6E1"/>
            </a:gs>
            <a:gs pos="74001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6B10AE-160F-48A0-A29D-E6302CECA3DA}"/>
              </a:ext>
            </a:extLst>
          </p:cNvPr>
          <p:cNvSpPr/>
          <p:nvPr/>
        </p:nvSpPr>
        <p:spPr>
          <a:xfrm>
            <a:off x="634063" y="143635"/>
            <a:ext cx="75158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fr-FR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St-Valentin</a:t>
            </a:r>
            <a:endParaRPr lang="fr-CA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pic>
        <p:nvPicPr>
          <p:cNvPr id="11267" name="Image 2" descr="Une image contenant neige, arbre, plein air&#10;&#10;Description générée automatiquement">
            <a:extLst>
              <a:ext uri="{FF2B5EF4-FFF2-40B4-BE49-F238E27FC236}">
                <a16:creationId xmlns:a16="http://schemas.microsoft.com/office/drawing/2014/main" id="{1A7AC986-EF58-1AB8-F887-13C28E24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968375"/>
            <a:ext cx="4095750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age 5" descr="Une image contenant arbre, plein air&#10;&#10;Description générée automatiquement">
            <a:extLst>
              <a:ext uri="{FF2B5EF4-FFF2-40B4-BE49-F238E27FC236}">
                <a16:creationId xmlns:a16="http://schemas.microsoft.com/office/drawing/2014/main" id="{A0A60D91-2A21-3D46-C1C0-6863F8AF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968375"/>
            <a:ext cx="409575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2586</TotalTime>
  <Words>604</Words>
  <Application>Microsoft Office PowerPoint</Application>
  <PresentationFormat>Affichage à l'écran (4:3)</PresentationFormat>
  <Paragraphs>120</Paragraphs>
  <Slides>54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Segoe UI Historic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Bobs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Moms</dc:creator>
  <cp:lastModifiedBy>Marianne Lafond</cp:lastModifiedBy>
  <cp:revision>897</cp:revision>
  <cp:lastPrinted>2023-05-07T14:41:45Z</cp:lastPrinted>
  <dcterms:created xsi:type="dcterms:W3CDTF">2009-04-19T17:36:12Z</dcterms:created>
  <dcterms:modified xsi:type="dcterms:W3CDTF">2023-05-31T19:45:37Z</dcterms:modified>
</cp:coreProperties>
</file>